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93" r:id="rId2"/>
    <p:sldId id="292" r:id="rId3"/>
    <p:sldId id="272" r:id="rId4"/>
    <p:sldId id="276" r:id="rId5"/>
    <p:sldId id="257" r:id="rId6"/>
    <p:sldId id="269" r:id="rId7"/>
    <p:sldId id="294" r:id="rId8"/>
    <p:sldId id="296" r:id="rId9"/>
    <p:sldId id="270" r:id="rId10"/>
    <p:sldId id="299" r:id="rId11"/>
    <p:sldId id="297" r:id="rId12"/>
    <p:sldId id="298" r:id="rId13"/>
    <p:sldId id="26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906E"/>
    <a:srgbClr val="51A37C"/>
    <a:srgbClr val="62C596"/>
    <a:srgbClr val="B3F4BD"/>
    <a:srgbClr val="C2F4AA"/>
    <a:srgbClr val="79F5BB"/>
    <a:srgbClr val="9DC3E7"/>
    <a:srgbClr val="00B2E9"/>
    <a:srgbClr val="388EC0"/>
    <a:srgbClr val="CCD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ECB79A-28A2-4629-8E36-8C1EB23FDE74}" v="2" dt="2023-07-27T09:45:47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50"/>
  </p:normalViewPr>
  <p:slideViewPr>
    <p:cSldViewPr snapToGrid="0">
      <p:cViewPr varScale="1">
        <p:scale>
          <a:sx n="93" d="100"/>
          <a:sy n="93" d="100"/>
        </p:scale>
        <p:origin x="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02141-9236-4D40-9C16-496D2194F94C}" type="datetimeFigureOut">
              <a:rPr kumimoji="1" lang="ko-Kore-KR" altLang="en-US" smtClean="0"/>
              <a:t>07/27/2023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B2527-B696-FE4A-815E-B54D555C3C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5623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발표를 시작하겠습니다</a:t>
            </a:r>
            <a:r>
              <a:rPr lang="en-US" altLang="ko-KR"/>
              <a:t>.</a:t>
            </a:r>
          </a:p>
          <a:p>
            <a:r>
              <a:rPr lang="ko-KR" altLang="en-US"/>
              <a:t>저희는 간호영어회화 앱을 담당하게 된 팀</a:t>
            </a:r>
            <a:r>
              <a:rPr lang="en-US" altLang="ko-KR"/>
              <a:t>1 coco 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B2527-B696-FE4A-815E-B54D555C3CCD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2142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목차는 다음과 같습니다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B2527-B696-FE4A-815E-B54D555C3CCD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6716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프로젝트 개요에 대해서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B2527-B696-FE4A-815E-B54D555C3CCD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5565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이에 저희는 </a:t>
            </a:r>
            <a:r>
              <a:rPr kumimoji="1" lang="ko-KR" altLang="en-US" err="1"/>
              <a:t>타켓을</a:t>
            </a:r>
            <a:r>
              <a:rPr kumimoji="1" lang="ko-KR" altLang="en-US"/>
              <a:t> 미국 간호사를 희망하는 사용자로 지정하여</a:t>
            </a:r>
            <a:endParaRPr kumimoji="1" lang="en-US" altLang="ko-KR"/>
          </a:p>
          <a:p>
            <a:endParaRPr kumimoji="1" lang="en-US" altLang="en-US"/>
          </a:p>
          <a:p>
            <a:r>
              <a:rPr kumimoji="1" lang="ko-KR" altLang="en-US"/>
              <a:t>사용자들이 앱에서 연습한 회화문장을 활용하여</a:t>
            </a:r>
            <a:r>
              <a:rPr kumimoji="1" lang="en-US" altLang="ko-KR"/>
              <a:t>, </a:t>
            </a:r>
            <a:r>
              <a:rPr kumimoji="1" lang="ko-KR" altLang="en-US"/>
              <a:t>미국 간호 실무에서 어느 파트에서나 원활한 소통이 가능하도록 하고자 합니다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B2527-B696-FE4A-815E-B54D555C3CCD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532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EFB6A-373B-774B-B5C5-6336CC710533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2211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EFB6A-373B-774B-B5C5-6336CC710533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1560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EFB6A-373B-774B-B5C5-6336CC710533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9231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EFB6A-373B-774B-B5C5-6336CC710533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9890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EFB6A-373B-774B-B5C5-6336CC710533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5995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5F479-B94D-02C6-4438-A0DA62378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4A49E7-6DFE-0F53-AC25-B3B64AEA2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C92EC7-01B7-B651-C60A-97E144120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B5A6C-9439-4AEA-B307-224CC7A912EB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7F356-06E6-23E3-1253-ED6F4B458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E1F495-241E-55CB-0839-5B355D1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1236-A441-4FFB-92D3-50ABD3402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556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C8E74-8627-226F-C94A-38FA2AAB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32C49A-6BDD-4034-0EDB-433289891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C8652-BEF2-FCD7-25E3-25DBF2036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B5A6C-9439-4AEA-B307-224CC7A912EB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92FF88-E76B-5029-99F3-17E78B12C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E3A03-A84F-71A8-9BB1-56B0D563E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1236-A441-4FFB-92D3-50ABD3402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982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2E6608-CC26-DA15-A3C4-1159878C6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7E02DE-25B1-8DEF-F39C-CD78B1DA7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A921C8-247D-BB61-AA95-4333108D6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B5A6C-9439-4AEA-B307-224CC7A912EB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035BE5-5013-5617-3E53-E9B04AE5A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5A2D04-FBD4-1891-0D88-9B41E93C9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1236-A441-4FFB-92D3-50ABD3402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481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32D01-BFDA-291B-A4AA-9482C32A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2FA7C-E841-8761-5F3C-132878D1A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FB2C12-1165-C6E3-ADB7-4A7C0221B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B5A6C-9439-4AEA-B307-224CC7A912EB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54B7EF-32A1-36B2-3A79-9BA58CC30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E63A6-04C0-D4BD-3AD4-B2F2877B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1236-A441-4FFB-92D3-50ABD3402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52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845DF-BAD8-D67C-BF93-FAAE5F91F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C070F7-700A-98E6-ECFC-4A0F1AC41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B1B35-C31B-334D-E089-9BE795E69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B5A6C-9439-4AEA-B307-224CC7A912EB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4D03C2-66E0-4AA8-BC05-2C4DAE5B9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D7CF14-3C2B-7388-CBCD-96EBCE789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1236-A441-4FFB-92D3-50ABD3402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72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4E579-943F-6D62-D3FE-062FB8EB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0E65A0-05F1-304A-6C7D-08EECDD09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B22779-DF7D-322A-2A8B-7AD4F7949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0FE293-4D74-EA22-F2FD-D7BE76BB3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B5A6C-9439-4AEA-B307-224CC7A912EB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B65EE0-72D1-D3AC-CC2A-21679AAB1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F0BE8-B24A-D912-5665-A4109CBE4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1236-A441-4FFB-92D3-50ABD3402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886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30CF7-2F5A-44DE-2D3F-0059C842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03DB86-10AE-B82F-FE5D-34870E79E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4BED42-4BBB-1BC6-E6AB-B9D467D28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1AC39F-99B2-71F3-C574-B24241876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D08077-FF72-DC69-7ADA-E09B370B24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3F1A78-B2F4-3E9B-A309-F36437AC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B5A6C-9439-4AEA-B307-224CC7A912EB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7500FF-4B75-ACF6-4C31-EC617F170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5201D8-68A9-ED91-C3B6-2158BAA4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1236-A441-4FFB-92D3-50ABD3402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4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804A6-A9A4-7E0A-0258-BBD558663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AC34A-8668-0BBB-DED9-CD1497FD6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B5A6C-9439-4AEA-B307-224CC7A912EB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6DEF86-95EC-DDA7-AB75-DFF20DF57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D59D3F-5D59-C309-C348-55D1EBD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1236-A441-4FFB-92D3-50ABD3402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5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1A07B9-7C1C-083E-E6CD-9EFFFD2EE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B5A6C-9439-4AEA-B307-224CC7A912EB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FCBC11-B2C3-BB0A-BD02-B1A04AABA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B1FCED-5C0E-D79C-C8CE-0698EED8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1236-A441-4FFB-92D3-50ABD3402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742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EA4F1-4389-9004-7237-FE0C1ABE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2C38EE-9527-0F93-A0AC-9709336C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054E13-2A24-E07F-243A-429DCC11C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35D125-7CBA-049B-4CB6-FB1FC2FF1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B5A6C-9439-4AEA-B307-224CC7A912EB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D0FF03-4E8B-A8BD-0C76-2EA47A2F5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0448E5-BE54-43CF-75C4-BA3667238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1236-A441-4FFB-92D3-50ABD3402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560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85A4E-2F24-D7DD-3817-D9AE4E270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538A95D-D179-2AA3-2DBB-543094C478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578685-5917-61B2-51EB-6DA033C4A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B66500-C864-F2D2-4F36-7A048DCC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B5A6C-9439-4AEA-B307-224CC7A912EB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7B0574-03B2-F639-5989-5B5B566E3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2F2841-E449-5DBF-6605-70D0B7A6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1236-A441-4FFB-92D3-50ABD3402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456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BC4708-31DD-8B39-7DD9-7314F661E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9A0D22-2A0F-31AF-A1C7-F1C3111A4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E7034-A6CF-0D15-CFD2-43666379C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B5A6C-9439-4AEA-B307-224CC7A912EB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8F7219-1B02-81F0-3C16-4351E2873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E335D2-2D96-25EB-DA67-A0E73595A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81236-A441-4FFB-92D3-50ABD3402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80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A34742-8E2F-093B-2371-0380A9363D13}"/>
              </a:ext>
            </a:extLst>
          </p:cNvPr>
          <p:cNvSpPr/>
          <p:nvPr/>
        </p:nvSpPr>
        <p:spPr>
          <a:xfrm>
            <a:off x="0" y="-1"/>
            <a:ext cx="12192000" cy="4222367"/>
          </a:xfrm>
          <a:prstGeom prst="rect">
            <a:avLst/>
          </a:prstGeom>
          <a:solidFill>
            <a:srgbClr val="62C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C3D50-9B78-D4D2-C3BB-054CA9CA1886}"/>
              </a:ext>
            </a:extLst>
          </p:cNvPr>
          <p:cNvSpPr txBox="1"/>
          <p:nvPr/>
        </p:nvSpPr>
        <p:spPr>
          <a:xfrm>
            <a:off x="7478661" y="5303025"/>
            <a:ext cx="4602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>
                <a:latin typeface="+mj-ea"/>
                <a:ea typeface="+mj-ea"/>
                <a:cs typeface="Phosphate Inline" panose="02000506050000020004" pitchFamily="2" charset="0"/>
              </a:rPr>
              <a:t>2019113625 </a:t>
            </a:r>
            <a:r>
              <a:rPr kumimoji="1" lang="ko-KR" altLang="en-US" b="1">
                <a:latin typeface="+mj-ea"/>
                <a:ea typeface="+mj-ea"/>
                <a:cs typeface="Phosphate Inline" panose="02000506050000020004" pitchFamily="2" charset="0"/>
              </a:rPr>
              <a:t>전지민</a:t>
            </a:r>
            <a:r>
              <a:rPr kumimoji="1" lang="en-US" altLang="ko-KR" b="1">
                <a:latin typeface="+mj-ea"/>
                <a:ea typeface="+mj-ea"/>
                <a:cs typeface="Phosphate Inline" panose="02000506050000020004" pitchFamily="2" charset="0"/>
              </a:rPr>
              <a:t> 2018111818 </a:t>
            </a:r>
            <a:r>
              <a:rPr kumimoji="1" lang="ko-KR" altLang="en-US" b="1" err="1">
                <a:latin typeface="+mj-ea"/>
                <a:ea typeface="+mj-ea"/>
                <a:cs typeface="Phosphate Inline" panose="02000506050000020004" pitchFamily="2" charset="0"/>
              </a:rPr>
              <a:t>홍범선</a:t>
            </a:r>
            <a:endParaRPr kumimoji="1" lang="en-US" altLang="ko-KR" b="1">
              <a:latin typeface="+mj-ea"/>
              <a:ea typeface="+mj-ea"/>
              <a:cs typeface="Phosphate Inline" panose="02000506050000020004" pitchFamily="2" charset="0"/>
            </a:endParaRPr>
          </a:p>
          <a:p>
            <a:pPr algn="ctr"/>
            <a:r>
              <a:rPr kumimoji="1" lang="en-US" altLang="ko-KR" b="1">
                <a:latin typeface="+mj-ea"/>
                <a:ea typeface="+mj-ea"/>
                <a:cs typeface="Phosphate Inline" panose="02000506050000020004" pitchFamily="2" charset="0"/>
              </a:rPr>
              <a:t>2020112423</a:t>
            </a:r>
            <a:r>
              <a:rPr kumimoji="1" lang="ko-KR" altLang="en-US" b="1">
                <a:latin typeface="+mj-ea"/>
                <a:ea typeface="+mj-ea"/>
                <a:cs typeface="Phosphate Inline" panose="02000506050000020004" pitchFamily="2" charset="0"/>
              </a:rPr>
              <a:t> 김유리 </a:t>
            </a:r>
            <a:r>
              <a:rPr kumimoji="1" lang="en-US" altLang="ko-KR" b="1">
                <a:latin typeface="+mj-ea"/>
                <a:ea typeface="+mj-ea"/>
                <a:cs typeface="Phosphate Inline" panose="02000506050000020004" pitchFamily="2" charset="0"/>
              </a:rPr>
              <a:t>2019110340 </a:t>
            </a:r>
            <a:r>
              <a:rPr kumimoji="1" lang="ko-KR" altLang="en-US" b="1" err="1">
                <a:latin typeface="+mj-ea"/>
                <a:ea typeface="+mj-ea"/>
                <a:cs typeface="Phosphate Inline" panose="02000506050000020004" pitchFamily="2" charset="0"/>
              </a:rPr>
              <a:t>박혜림</a:t>
            </a:r>
            <a:endParaRPr kumimoji="1" lang="en-US" altLang="ko-KR" b="1">
              <a:latin typeface="+mj-ea"/>
              <a:ea typeface="+mj-ea"/>
              <a:cs typeface="Phosphate Inline" panose="02000506050000020004" pitchFamily="2" charset="0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7F56285F-11C6-DE8B-70A7-E0F59BF4CA34}"/>
              </a:ext>
            </a:extLst>
          </p:cNvPr>
          <p:cNvCxnSpPr>
            <a:cxnSpLocks/>
          </p:cNvCxnSpPr>
          <p:nvPr/>
        </p:nvCxnSpPr>
        <p:spPr>
          <a:xfrm>
            <a:off x="8235741" y="5150224"/>
            <a:ext cx="308873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9AA20AB-5F43-471F-B534-B835C1E81FE0}"/>
              </a:ext>
            </a:extLst>
          </p:cNvPr>
          <p:cNvSpPr txBox="1"/>
          <p:nvPr/>
        </p:nvSpPr>
        <p:spPr>
          <a:xfrm>
            <a:off x="7018" y="111161"/>
            <a:ext cx="3462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spc="300">
                <a:solidFill>
                  <a:schemeClr val="bg1"/>
                </a:solidFill>
              </a:rPr>
              <a:t>동국대학교 산학연계프로젝트</a:t>
            </a:r>
            <a:endParaRPr kumimoji="1" lang="ko-Kore-KR" altLang="en-US" sz="1600" spc="300">
              <a:solidFill>
                <a:schemeClr val="bg1"/>
              </a:solidFill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4F32059-8BEC-60A5-FF50-5E183366E203}"/>
              </a:ext>
            </a:extLst>
          </p:cNvPr>
          <p:cNvSpPr/>
          <p:nvPr/>
        </p:nvSpPr>
        <p:spPr>
          <a:xfrm>
            <a:off x="954740" y="845691"/>
            <a:ext cx="3550024" cy="591670"/>
          </a:xfrm>
          <a:prstGeom prst="roundRect">
            <a:avLst>
              <a:gd name="adj" fmla="val 46213"/>
            </a:avLst>
          </a:prstGeom>
          <a:solidFill>
            <a:srgbClr val="4790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간호영어회화 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5F1778-2F77-4A39-E6AF-D2F64E06EFB6}"/>
              </a:ext>
            </a:extLst>
          </p:cNvPr>
          <p:cNvSpPr txBox="1"/>
          <p:nvPr/>
        </p:nvSpPr>
        <p:spPr>
          <a:xfrm>
            <a:off x="954740" y="1793739"/>
            <a:ext cx="939949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b="1" dirty="0" err="1">
                <a:solidFill>
                  <a:srgbClr val="47906E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NUR</a:t>
            </a:r>
            <a:r>
              <a:rPr kumimoji="1" lang="en-US" altLang="ko-Kore-KR" sz="5800" b="1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se</a:t>
            </a:r>
            <a:r>
              <a:rPr kumimoji="1" lang="en-US" altLang="ko-Kore-KR" sz="5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ore-KR" sz="6000" b="1" dirty="0" err="1">
                <a:solidFill>
                  <a:srgbClr val="47906E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VO</a:t>
            </a:r>
            <a:r>
              <a:rPr kumimoji="1" lang="en-US" altLang="ko-Kore-KR" sz="5800" b="1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ice</a:t>
            </a:r>
            <a:endParaRPr kumimoji="1" lang="en-US" altLang="ko-Kore-KR" sz="5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ore-KR" altLang="en-US" sz="5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중간 발표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9ACAC1-E31E-83EE-565F-CA306E11188D}"/>
              </a:ext>
            </a:extLst>
          </p:cNvPr>
          <p:cNvSpPr txBox="1"/>
          <p:nvPr/>
        </p:nvSpPr>
        <p:spPr>
          <a:xfrm>
            <a:off x="9238130" y="4704492"/>
            <a:ext cx="126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/>
              <a:t>T1 </a:t>
            </a:r>
            <a:r>
              <a:rPr kumimoji="1" lang="en-US" altLang="ko-Kore-KR" b="1" err="1"/>
              <a:t>CoCo</a:t>
            </a:r>
            <a:endParaRPr kumimoji="1" lang="ko-Kore-KR" altLang="en-US" b="1"/>
          </a:p>
        </p:txBody>
      </p:sp>
      <p:pic>
        <p:nvPicPr>
          <p:cNvPr id="19" name="그래픽 18" descr="바늘 단색으로 채워진">
            <a:extLst>
              <a:ext uri="{FF2B5EF4-FFF2-40B4-BE49-F238E27FC236}">
                <a16:creationId xmlns:a16="http://schemas.microsoft.com/office/drawing/2014/main" id="{D8CE7AA4-49C4-A15F-9129-E8CE2BF00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67271" y="2971800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6ACD4D-588B-5FAB-1DAF-028B31242396}"/>
              </a:ext>
            </a:extLst>
          </p:cNvPr>
          <p:cNvSpPr txBox="1"/>
          <p:nvPr/>
        </p:nvSpPr>
        <p:spPr>
          <a:xfrm>
            <a:off x="5212080" y="-8686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5186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A068299-2CB7-7835-4020-77D3E1481C6C}"/>
              </a:ext>
            </a:extLst>
          </p:cNvPr>
          <p:cNvSpPr/>
          <p:nvPr/>
        </p:nvSpPr>
        <p:spPr>
          <a:xfrm>
            <a:off x="0" y="2027583"/>
            <a:ext cx="159026" cy="4075043"/>
          </a:xfrm>
          <a:prstGeom prst="rect">
            <a:avLst/>
          </a:prstGeom>
          <a:solidFill>
            <a:srgbClr val="62C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5EC09C6-7492-0C33-CCEE-A06C7409AC14}"/>
              </a:ext>
            </a:extLst>
          </p:cNvPr>
          <p:cNvCxnSpPr>
            <a:cxnSpLocks/>
          </p:cNvCxnSpPr>
          <p:nvPr/>
        </p:nvCxnSpPr>
        <p:spPr>
          <a:xfrm>
            <a:off x="655983" y="1152939"/>
            <a:ext cx="255677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F67E02-9CE3-37C7-6353-72F5777D6826}"/>
              </a:ext>
            </a:extLst>
          </p:cNvPr>
          <p:cNvSpPr txBox="1"/>
          <p:nvPr/>
        </p:nvSpPr>
        <p:spPr>
          <a:xfrm>
            <a:off x="655983" y="506608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시연 영상</a:t>
            </a:r>
            <a:endParaRPr kumimoji="1" lang="ko-Kore-KR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KakaoTalk_20230727_132305375">
            <a:hlinkClick r:id="" action="ppaction://media"/>
            <a:extLst>
              <a:ext uri="{FF2B5EF4-FFF2-40B4-BE49-F238E27FC236}">
                <a16:creationId xmlns:a16="http://schemas.microsoft.com/office/drawing/2014/main" id="{A20952EE-7CB1-7C65-07E4-655510B2B5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3755" y="0"/>
            <a:ext cx="320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9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7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공구이(가) 표시된 사진&#10;&#10;자동 생성된 설명">
            <a:extLst>
              <a:ext uri="{FF2B5EF4-FFF2-40B4-BE49-F238E27FC236}">
                <a16:creationId xmlns:a16="http://schemas.microsoft.com/office/drawing/2014/main" id="{DA311B81-B14C-6A55-7A07-8F2EB59B7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44" y="-891309"/>
            <a:ext cx="12268200" cy="8178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00C9B3-BEA4-1686-C37F-3F014576FBE2}"/>
              </a:ext>
            </a:extLst>
          </p:cNvPr>
          <p:cNvSpPr/>
          <p:nvPr/>
        </p:nvSpPr>
        <p:spPr>
          <a:xfrm>
            <a:off x="-36444" y="-891309"/>
            <a:ext cx="12268200" cy="8178801"/>
          </a:xfrm>
          <a:prstGeom prst="rect">
            <a:avLst/>
          </a:prstGeom>
          <a:solidFill>
            <a:srgbClr val="C2F4AA">
              <a:alpha val="4224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33EC45-020C-55FD-0A08-E4A4473BF4FD}"/>
              </a:ext>
            </a:extLst>
          </p:cNvPr>
          <p:cNvSpPr/>
          <p:nvPr/>
        </p:nvSpPr>
        <p:spPr>
          <a:xfrm>
            <a:off x="1991139" y="1011482"/>
            <a:ext cx="8209722" cy="437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94017E-BF51-DA9A-D235-FB22DB46E916}"/>
              </a:ext>
            </a:extLst>
          </p:cNvPr>
          <p:cNvSpPr/>
          <p:nvPr/>
        </p:nvSpPr>
        <p:spPr>
          <a:xfrm>
            <a:off x="8647043" y="1011482"/>
            <a:ext cx="1553818" cy="1553818"/>
          </a:xfrm>
          <a:prstGeom prst="rect">
            <a:avLst/>
          </a:prstGeom>
          <a:solidFill>
            <a:srgbClr val="62C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400" b="1" dirty="0"/>
              <a:t>04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42FA9-3100-F7A6-41AF-2A33E95A2CF8}"/>
              </a:ext>
            </a:extLst>
          </p:cNvPr>
          <p:cNvSpPr txBox="1"/>
          <p:nvPr/>
        </p:nvSpPr>
        <p:spPr>
          <a:xfrm>
            <a:off x="2623930" y="3198091"/>
            <a:ext cx="25282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 계획</a:t>
            </a:r>
            <a:endParaRPr kumimoji="1" lang="ko-Kore-KR" altLang="en-US" sz="4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래픽 5" descr="막대 그래프 상향 추세 단색으로 채워진">
            <a:extLst>
              <a:ext uri="{FF2B5EF4-FFF2-40B4-BE49-F238E27FC236}">
                <a16:creationId xmlns:a16="http://schemas.microsoft.com/office/drawing/2014/main" id="{F6995DD3-E5F6-A7B1-A074-607428268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3930" y="17883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40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24E0E1B4-C032-D803-0400-582A9D83461C}"/>
              </a:ext>
            </a:extLst>
          </p:cNvPr>
          <p:cNvCxnSpPr/>
          <p:nvPr/>
        </p:nvCxnSpPr>
        <p:spPr>
          <a:xfrm>
            <a:off x="655983" y="1152939"/>
            <a:ext cx="105752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068299-2CB7-7835-4020-77D3E1481C6C}"/>
              </a:ext>
            </a:extLst>
          </p:cNvPr>
          <p:cNvSpPr/>
          <p:nvPr/>
        </p:nvSpPr>
        <p:spPr>
          <a:xfrm>
            <a:off x="0" y="2027583"/>
            <a:ext cx="159026" cy="4075043"/>
          </a:xfrm>
          <a:prstGeom prst="rect">
            <a:avLst/>
          </a:prstGeom>
          <a:solidFill>
            <a:srgbClr val="62C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26DC0-C40F-D665-E54C-66E039497C30}"/>
              </a:ext>
            </a:extLst>
          </p:cNvPr>
          <p:cNvSpPr txBox="1"/>
          <p:nvPr/>
        </p:nvSpPr>
        <p:spPr>
          <a:xfrm>
            <a:off x="655983" y="506608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수정된 간트차트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E62E94-F78C-1C0A-29C9-3E3D114B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55" y="1449575"/>
            <a:ext cx="10740890" cy="44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48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공구이(가) 표시된 사진&#10;&#10;자동 생성된 설명">
            <a:extLst>
              <a:ext uri="{FF2B5EF4-FFF2-40B4-BE49-F238E27FC236}">
                <a16:creationId xmlns:a16="http://schemas.microsoft.com/office/drawing/2014/main" id="{DA311B81-B14C-6A55-7A07-8F2EB59B7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44" y="-891309"/>
            <a:ext cx="12268200" cy="8178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00C9B3-BEA4-1686-C37F-3F014576FBE2}"/>
              </a:ext>
            </a:extLst>
          </p:cNvPr>
          <p:cNvSpPr/>
          <p:nvPr/>
        </p:nvSpPr>
        <p:spPr>
          <a:xfrm>
            <a:off x="-36444" y="-891309"/>
            <a:ext cx="12268200" cy="8178801"/>
          </a:xfrm>
          <a:prstGeom prst="rect">
            <a:avLst/>
          </a:prstGeom>
          <a:solidFill>
            <a:srgbClr val="B3F4BD">
              <a:alpha val="4224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52BA8-96D9-DD0D-8D99-A9327B65CA3D}"/>
              </a:ext>
            </a:extLst>
          </p:cNvPr>
          <p:cNvSpPr txBox="1"/>
          <p:nvPr/>
        </p:nvSpPr>
        <p:spPr>
          <a:xfrm>
            <a:off x="3237853" y="2364974"/>
            <a:ext cx="5716294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520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THANK YOU !</a:t>
            </a:r>
            <a:endParaRPr kumimoji="1" lang="ko-Kore-KR" altLang="en-US" sz="520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993A9AF1-17C8-9287-B737-C1AD8835B1D8}"/>
              </a:ext>
            </a:extLst>
          </p:cNvPr>
          <p:cNvCxnSpPr>
            <a:cxnSpLocks/>
          </p:cNvCxnSpPr>
          <p:nvPr/>
        </p:nvCxnSpPr>
        <p:spPr>
          <a:xfrm>
            <a:off x="1583635" y="1948071"/>
            <a:ext cx="90247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4AB4CAC5-7CF0-88FC-A043-F1034145C8BA}"/>
              </a:ext>
            </a:extLst>
          </p:cNvPr>
          <p:cNvCxnSpPr>
            <a:cxnSpLocks/>
          </p:cNvCxnSpPr>
          <p:nvPr/>
        </p:nvCxnSpPr>
        <p:spPr>
          <a:xfrm>
            <a:off x="1583635" y="4068418"/>
            <a:ext cx="90247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99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772384-C40A-9919-2A95-B50C8EE5B635}"/>
              </a:ext>
            </a:extLst>
          </p:cNvPr>
          <p:cNvSpPr/>
          <p:nvPr/>
        </p:nvSpPr>
        <p:spPr>
          <a:xfrm>
            <a:off x="0" y="0"/>
            <a:ext cx="5108713" cy="6858000"/>
          </a:xfrm>
          <a:prstGeom prst="rect">
            <a:avLst/>
          </a:prstGeom>
          <a:solidFill>
            <a:srgbClr val="62C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4AE5876-66DF-178D-4E21-44A5203BEBAF}"/>
              </a:ext>
            </a:extLst>
          </p:cNvPr>
          <p:cNvGrpSpPr/>
          <p:nvPr/>
        </p:nvGrpSpPr>
        <p:grpSpPr>
          <a:xfrm>
            <a:off x="598004" y="2898908"/>
            <a:ext cx="3856382" cy="1060177"/>
            <a:chOff x="-2411896" y="-2604051"/>
            <a:chExt cx="9024730" cy="2120347"/>
          </a:xfrm>
        </p:grpSpPr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993A9AF1-17C8-9287-B737-C1AD8835B1D8}"/>
                </a:ext>
              </a:extLst>
            </p:cNvPr>
            <p:cNvCxnSpPr>
              <a:cxnSpLocks/>
            </p:cNvCxnSpPr>
            <p:nvPr/>
          </p:nvCxnSpPr>
          <p:spPr>
            <a:xfrm>
              <a:off x="-2411896" y="-2604051"/>
              <a:ext cx="90247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4AB4CAC5-7CF0-88FC-A043-F1034145C8BA}"/>
                </a:ext>
              </a:extLst>
            </p:cNvPr>
            <p:cNvCxnSpPr>
              <a:cxnSpLocks/>
            </p:cNvCxnSpPr>
            <p:nvPr/>
          </p:nvCxnSpPr>
          <p:spPr>
            <a:xfrm>
              <a:off x="-2411896" y="-483704"/>
              <a:ext cx="90247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DB5E16D-0397-CACB-60AA-1F4D248A8F38}"/>
              </a:ext>
            </a:extLst>
          </p:cNvPr>
          <p:cNvSpPr txBox="1"/>
          <p:nvPr/>
        </p:nvSpPr>
        <p:spPr>
          <a:xfrm>
            <a:off x="1352636" y="3136609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320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CONTENTS</a:t>
            </a:r>
            <a:endParaRPr kumimoji="1" lang="ko-Kore-KR" altLang="en-US" sz="320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5EA3D72-9429-FB02-0971-BFFA0A6C2059}"/>
              </a:ext>
            </a:extLst>
          </p:cNvPr>
          <p:cNvGrpSpPr/>
          <p:nvPr/>
        </p:nvGrpSpPr>
        <p:grpSpPr>
          <a:xfrm>
            <a:off x="6096000" y="523461"/>
            <a:ext cx="4777409" cy="1222264"/>
            <a:chOff x="5956852" y="980661"/>
            <a:chExt cx="5387009" cy="1378226"/>
          </a:xfrm>
        </p:grpSpPr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BB3C176F-C20A-968B-2C2D-5CC64E24A417}"/>
                </a:ext>
              </a:extLst>
            </p:cNvPr>
            <p:cNvSpPr/>
            <p:nvPr/>
          </p:nvSpPr>
          <p:spPr>
            <a:xfrm>
              <a:off x="6493565" y="1152939"/>
              <a:ext cx="4850296" cy="1033670"/>
            </a:xfrm>
            <a:prstGeom prst="roundRect">
              <a:avLst>
                <a:gd name="adj" fmla="val 43590"/>
              </a:avLst>
            </a:prstGeom>
            <a:noFill/>
            <a:ln>
              <a:solidFill>
                <a:srgbClr val="51A37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79015BD-93FC-9429-36B3-1062B53B7009}"/>
                </a:ext>
              </a:extLst>
            </p:cNvPr>
            <p:cNvSpPr/>
            <p:nvPr/>
          </p:nvSpPr>
          <p:spPr>
            <a:xfrm>
              <a:off x="5956852" y="980661"/>
              <a:ext cx="1378226" cy="1378226"/>
            </a:xfrm>
            <a:prstGeom prst="ellipse">
              <a:avLst/>
            </a:prstGeom>
            <a:solidFill>
              <a:srgbClr val="62C5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dirty="0"/>
                <a:t>1</a:t>
              </a:r>
              <a:endParaRPr kumimoji="1" lang="ko-Kore-KR" altLang="en-US" sz="30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662D727-9731-823D-D203-59E0578523CC}"/>
              </a:ext>
            </a:extLst>
          </p:cNvPr>
          <p:cNvGrpSpPr/>
          <p:nvPr/>
        </p:nvGrpSpPr>
        <p:grpSpPr>
          <a:xfrm>
            <a:off x="6096000" y="2101657"/>
            <a:ext cx="4777409" cy="1222264"/>
            <a:chOff x="5956852" y="980661"/>
            <a:chExt cx="5387009" cy="1378226"/>
          </a:xfrm>
        </p:grpSpPr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6EE18ABE-7F3E-5C7E-63E4-3067EC0ED1EF}"/>
                </a:ext>
              </a:extLst>
            </p:cNvPr>
            <p:cNvSpPr/>
            <p:nvPr/>
          </p:nvSpPr>
          <p:spPr>
            <a:xfrm>
              <a:off x="6493565" y="1152939"/>
              <a:ext cx="4850296" cy="1033670"/>
            </a:xfrm>
            <a:prstGeom prst="roundRect">
              <a:avLst>
                <a:gd name="adj" fmla="val 43590"/>
              </a:avLst>
            </a:prstGeom>
            <a:noFill/>
            <a:ln>
              <a:solidFill>
                <a:srgbClr val="51A37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진행사항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8D166B0-5824-6ABF-C91E-126B09A1AAC3}"/>
                </a:ext>
              </a:extLst>
            </p:cNvPr>
            <p:cNvSpPr/>
            <p:nvPr/>
          </p:nvSpPr>
          <p:spPr>
            <a:xfrm>
              <a:off x="5956852" y="980661"/>
              <a:ext cx="1378226" cy="1378226"/>
            </a:xfrm>
            <a:prstGeom prst="ellipse">
              <a:avLst/>
            </a:prstGeom>
            <a:solidFill>
              <a:srgbClr val="62C5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dirty="0"/>
                <a:t>2</a:t>
              </a:r>
              <a:endParaRPr kumimoji="1" lang="ko-Kore-KR" altLang="en-US" sz="30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2531EEB-B1AF-E6D3-633B-8A6F9C13B6CC}"/>
              </a:ext>
            </a:extLst>
          </p:cNvPr>
          <p:cNvGrpSpPr/>
          <p:nvPr/>
        </p:nvGrpSpPr>
        <p:grpSpPr>
          <a:xfrm>
            <a:off x="6096000" y="3679853"/>
            <a:ext cx="4777409" cy="1222264"/>
            <a:chOff x="5956852" y="980661"/>
            <a:chExt cx="5387009" cy="1378226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324C5C9B-D663-C3CA-23A3-22D9B93663E6}"/>
                </a:ext>
              </a:extLst>
            </p:cNvPr>
            <p:cNvSpPr/>
            <p:nvPr/>
          </p:nvSpPr>
          <p:spPr>
            <a:xfrm>
              <a:off x="6493565" y="1152939"/>
              <a:ext cx="4850296" cy="1033670"/>
            </a:xfrm>
            <a:prstGeom prst="roundRect">
              <a:avLst>
                <a:gd name="adj" fmla="val 43590"/>
              </a:avLst>
            </a:prstGeom>
            <a:noFill/>
            <a:ln>
              <a:solidFill>
                <a:srgbClr val="51A37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시연영상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9911630-7294-0219-8984-DFD207772BB8}"/>
                </a:ext>
              </a:extLst>
            </p:cNvPr>
            <p:cNvSpPr/>
            <p:nvPr/>
          </p:nvSpPr>
          <p:spPr>
            <a:xfrm>
              <a:off x="5956852" y="980661"/>
              <a:ext cx="1378226" cy="1378226"/>
            </a:xfrm>
            <a:prstGeom prst="ellipse">
              <a:avLst/>
            </a:prstGeom>
            <a:solidFill>
              <a:srgbClr val="62C5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/>
                <a:t>3</a:t>
              </a:r>
              <a:endParaRPr kumimoji="1" lang="ko-Kore-KR" altLang="en-US" sz="300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C7375D8-0930-0A49-999A-3D92EF8C2E35}"/>
              </a:ext>
            </a:extLst>
          </p:cNvPr>
          <p:cNvGrpSpPr/>
          <p:nvPr/>
        </p:nvGrpSpPr>
        <p:grpSpPr>
          <a:xfrm>
            <a:off x="6096000" y="5258049"/>
            <a:ext cx="4777409" cy="1222264"/>
            <a:chOff x="5956852" y="980661"/>
            <a:chExt cx="5387009" cy="1378226"/>
          </a:xfrm>
        </p:grpSpPr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3C12A29D-450D-9A41-5E17-274BE65DF62D}"/>
                </a:ext>
              </a:extLst>
            </p:cNvPr>
            <p:cNvSpPr/>
            <p:nvPr/>
          </p:nvSpPr>
          <p:spPr>
            <a:xfrm>
              <a:off x="6493565" y="1152939"/>
              <a:ext cx="4850296" cy="1033670"/>
            </a:xfrm>
            <a:prstGeom prst="roundRect">
              <a:avLst>
                <a:gd name="adj" fmla="val 43590"/>
              </a:avLst>
            </a:prstGeom>
            <a:noFill/>
            <a:ln>
              <a:solidFill>
                <a:srgbClr val="51A37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진행계획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390251D-A2E5-95AA-D959-D4814E07B342}"/>
                </a:ext>
              </a:extLst>
            </p:cNvPr>
            <p:cNvSpPr/>
            <p:nvPr/>
          </p:nvSpPr>
          <p:spPr>
            <a:xfrm>
              <a:off x="5956852" y="980661"/>
              <a:ext cx="1378226" cy="1378226"/>
            </a:xfrm>
            <a:prstGeom prst="ellipse">
              <a:avLst/>
            </a:prstGeom>
            <a:solidFill>
              <a:srgbClr val="62C5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dirty="0"/>
                <a:t>4</a:t>
              </a:r>
              <a:endParaRPr kumimoji="1" lang="ko-Kore-KR" altLang="en-US" sz="3000" dirty="0"/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E5AF9A89-D7F7-09E1-2D0F-9138FA282857}"/>
              </a:ext>
            </a:extLst>
          </p:cNvPr>
          <p:cNvSpPr/>
          <p:nvPr/>
        </p:nvSpPr>
        <p:spPr>
          <a:xfrm>
            <a:off x="6248400" y="675861"/>
            <a:ext cx="916698" cy="91669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628E82B-7851-B7DF-E75E-FB2255E8698C}"/>
              </a:ext>
            </a:extLst>
          </p:cNvPr>
          <p:cNvSpPr/>
          <p:nvPr/>
        </p:nvSpPr>
        <p:spPr>
          <a:xfrm>
            <a:off x="6248400" y="2254440"/>
            <a:ext cx="916698" cy="91669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9EF38FC-32EC-CAC8-DDD0-306ACBF09BF0}"/>
              </a:ext>
            </a:extLst>
          </p:cNvPr>
          <p:cNvSpPr/>
          <p:nvPr/>
        </p:nvSpPr>
        <p:spPr>
          <a:xfrm>
            <a:off x="6248400" y="3832636"/>
            <a:ext cx="916698" cy="91669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02C753-4928-36C4-2239-CAB6641552EC}"/>
              </a:ext>
            </a:extLst>
          </p:cNvPr>
          <p:cNvSpPr/>
          <p:nvPr/>
        </p:nvSpPr>
        <p:spPr>
          <a:xfrm>
            <a:off x="6248400" y="5417841"/>
            <a:ext cx="916698" cy="91669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9152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공구이(가) 표시된 사진&#10;&#10;자동 생성된 설명">
            <a:extLst>
              <a:ext uri="{FF2B5EF4-FFF2-40B4-BE49-F238E27FC236}">
                <a16:creationId xmlns:a16="http://schemas.microsoft.com/office/drawing/2014/main" id="{DA311B81-B14C-6A55-7A07-8F2EB59B77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8" b="5252"/>
          <a:stretch/>
        </p:blipFill>
        <p:spPr>
          <a:xfrm>
            <a:off x="-36444" y="-1"/>
            <a:ext cx="12268200" cy="68580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00C9B3-BEA4-1686-C37F-3F014576FBE2}"/>
              </a:ext>
            </a:extLst>
          </p:cNvPr>
          <p:cNvSpPr/>
          <p:nvPr/>
        </p:nvSpPr>
        <p:spPr>
          <a:xfrm>
            <a:off x="0" y="0"/>
            <a:ext cx="12307956" cy="6858000"/>
          </a:xfrm>
          <a:prstGeom prst="rect">
            <a:avLst/>
          </a:prstGeom>
          <a:solidFill>
            <a:srgbClr val="C2F4AA">
              <a:alpha val="4224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873E5EA-2364-602D-29C3-9938D5FE2D28}"/>
              </a:ext>
            </a:extLst>
          </p:cNvPr>
          <p:cNvGrpSpPr/>
          <p:nvPr/>
        </p:nvGrpSpPr>
        <p:grpSpPr>
          <a:xfrm>
            <a:off x="1991139" y="1242391"/>
            <a:ext cx="8209722" cy="4373218"/>
            <a:chOff x="1991139" y="1011482"/>
            <a:chExt cx="8209722" cy="437321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33EC45-020C-55FD-0A08-E4A4473BF4FD}"/>
                </a:ext>
              </a:extLst>
            </p:cNvPr>
            <p:cNvSpPr/>
            <p:nvPr/>
          </p:nvSpPr>
          <p:spPr>
            <a:xfrm>
              <a:off x="1991139" y="1011482"/>
              <a:ext cx="8209722" cy="43732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394017E-BF51-DA9A-D235-FB22DB46E916}"/>
                </a:ext>
              </a:extLst>
            </p:cNvPr>
            <p:cNvSpPr/>
            <p:nvPr/>
          </p:nvSpPr>
          <p:spPr>
            <a:xfrm>
              <a:off x="8647043" y="1011482"/>
              <a:ext cx="1553818" cy="1553818"/>
            </a:xfrm>
            <a:prstGeom prst="rect">
              <a:avLst/>
            </a:prstGeom>
            <a:solidFill>
              <a:srgbClr val="62C5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5400" b="1"/>
                <a:t>01</a:t>
              </a:r>
              <a:endParaRPr kumimoji="1" lang="ko-Kore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042FA9-3100-F7A6-41AF-2A33E95A2CF8}"/>
                </a:ext>
              </a:extLst>
            </p:cNvPr>
            <p:cNvSpPr txBox="1"/>
            <p:nvPr/>
          </p:nvSpPr>
          <p:spPr>
            <a:xfrm>
              <a:off x="2623930" y="3198091"/>
              <a:ext cx="360547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  <a:endParaRPr kumimoji="1" lang="ko-Kore-KR" altLang="en-US" sz="4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7" name="그림 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7EC65E3A-F97A-F9FC-771A-7916C3316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294" y="1955700"/>
              <a:ext cx="738664" cy="738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0252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DB7F8D-17F2-96CA-F05C-B7AB33781FDF}"/>
              </a:ext>
            </a:extLst>
          </p:cNvPr>
          <p:cNvSpPr/>
          <p:nvPr/>
        </p:nvSpPr>
        <p:spPr>
          <a:xfrm>
            <a:off x="6096000" y="1915650"/>
            <a:ext cx="3296312" cy="194270"/>
          </a:xfrm>
          <a:prstGeom prst="rect">
            <a:avLst/>
          </a:prstGeom>
          <a:solidFill>
            <a:srgbClr val="62C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A83C77-323C-30D4-B320-BC159C2CDEDB}"/>
              </a:ext>
            </a:extLst>
          </p:cNvPr>
          <p:cNvSpPr txBox="1"/>
          <p:nvPr/>
        </p:nvSpPr>
        <p:spPr>
          <a:xfrm>
            <a:off x="2117186" y="1241273"/>
            <a:ext cx="79576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000" b="1" dirty="0">
                <a:latin typeface="Dotum" panose="020B0600000101010101" pitchFamily="34" charset="-127"/>
                <a:ea typeface="Dotum" panose="020B0600000101010101" pitchFamily="34" charset="-127"/>
              </a:rPr>
              <a:t>“</a:t>
            </a:r>
            <a:r>
              <a:rPr kumimoji="1" lang="en-US" altLang="ko-Kore-KR" sz="4000" b="1" dirty="0">
                <a:latin typeface="+mj-lt"/>
              </a:rPr>
              <a:t> </a:t>
            </a:r>
            <a:r>
              <a:rPr kumimoji="1" lang="ko-Kore-KR" altLang="en-US" sz="4000" b="1" dirty="0">
                <a:latin typeface="+mj-lt"/>
              </a:rPr>
              <a:t>간호사를 위한 영어 회화 어플 </a:t>
            </a:r>
            <a:r>
              <a:rPr kumimoji="1" lang="en-US" altLang="ko-KR" sz="5000" b="1" dirty="0">
                <a:latin typeface="Dotum" panose="020B0600000101010101" pitchFamily="34" charset="-127"/>
                <a:ea typeface="Dotum" panose="020B0600000101010101" pitchFamily="34" charset="-127"/>
              </a:rPr>
              <a:t>”</a:t>
            </a:r>
            <a:endParaRPr kumimoji="1" lang="ko-Kore-KR" altLang="en-US" sz="5000" b="1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cxnSp>
        <p:nvCxnSpPr>
          <p:cNvPr id="30" name="직선 연결선[R] 4">
            <a:extLst>
              <a:ext uri="{FF2B5EF4-FFF2-40B4-BE49-F238E27FC236}">
                <a16:creationId xmlns:a16="http://schemas.microsoft.com/office/drawing/2014/main" id="{63C16FB4-7B4F-94B7-B30F-241CC5E49459}"/>
              </a:ext>
            </a:extLst>
          </p:cNvPr>
          <p:cNvCxnSpPr>
            <a:cxnSpLocks/>
          </p:cNvCxnSpPr>
          <p:nvPr/>
        </p:nvCxnSpPr>
        <p:spPr>
          <a:xfrm>
            <a:off x="655983" y="1152939"/>
            <a:ext cx="105752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F3BC40-6C9F-89B3-6837-1153D7B01039}"/>
              </a:ext>
            </a:extLst>
          </p:cNvPr>
          <p:cNvSpPr/>
          <p:nvPr/>
        </p:nvSpPr>
        <p:spPr>
          <a:xfrm>
            <a:off x="0" y="2027583"/>
            <a:ext cx="159026" cy="4075043"/>
          </a:xfrm>
          <a:prstGeom prst="rect">
            <a:avLst/>
          </a:prstGeom>
          <a:solidFill>
            <a:srgbClr val="62C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1E8C00-72FA-A4AD-0686-9F0C678AAADF}"/>
              </a:ext>
            </a:extLst>
          </p:cNvPr>
          <p:cNvSpPr txBox="1"/>
          <p:nvPr/>
        </p:nvSpPr>
        <p:spPr>
          <a:xfrm>
            <a:off x="655983" y="50660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</a:rPr>
              <a:t>개요</a:t>
            </a:r>
            <a:endParaRPr kumimoji="1" lang="ko-Kore-KR" altLang="en-US" sz="3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5396-0F38-83AC-210B-588B448D3E25}"/>
              </a:ext>
            </a:extLst>
          </p:cNvPr>
          <p:cNvSpPr txBox="1"/>
          <p:nvPr/>
        </p:nvSpPr>
        <p:spPr>
          <a:xfrm>
            <a:off x="1927617" y="2476346"/>
            <a:ext cx="2442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F544E-8028-387F-5D39-FF4864D4E2B9}"/>
              </a:ext>
            </a:extLst>
          </p:cNvPr>
          <p:cNvSpPr txBox="1"/>
          <p:nvPr/>
        </p:nvSpPr>
        <p:spPr>
          <a:xfrm>
            <a:off x="1927617" y="4318512"/>
            <a:ext cx="16697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달성 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080BE6-A78F-1BAB-FA43-33850B13C877}"/>
              </a:ext>
            </a:extLst>
          </p:cNvPr>
          <p:cNvSpPr txBox="1"/>
          <p:nvPr/>
        </p:nvSpPr>
        <p:spPr>
          <a:xfrm>
            <a:off x="2117186" y="2993207"/>
            <a:ext cx="9703371" cy="871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미국 간호사를 희망하는 사용자</a:t>
            </a:r>
            <a:endParaRPr lang="en-US" altLang="ko-KR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Main</a:t>
            </a: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Target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선호도가 높은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일반병동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(MED&amp;SURG)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간호사</a:t>
            </a:r>
            <a:endParaRPr lang="ko-KR" altLang="en-US" dirty="0"/>
          </a:p>
        </p:txBody>
      </p:sp>
      <p:sp>
        <p:nvSpPr>
          <p:cNvPr id="9" name="도넛[D] 3">
            <a:extLst>
              <a:ext uri="{FF2B5EF4-FFF2-40B4-BE49-F238E27FC236}">
                <a16:creationId xmlns:a16="http://schemas.microsoft.com/office/drawing/2014/main" id="{D12433EA-6A13-0329-969C-DBCAD440C43A}"/>
              </a:ext>
            </a:extLst>
          </p:cNvPr>
          <p:cNvSpPr/>
          <p:nvPr/>
        </p:nvSpPr>
        <p:spPr>
          <a:xfrm>
            <a:off x="1314709" y="2493555"/>
            <a:ext cx="421550" cy="421550"/>
          </a:xfrm>
          <a:prstGeom prst="donut">
            <a:avLst/>
          </a:prstGeom>
          <a:solidFill>
            <a:srgbClr val="62C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22E11A-6208-2963-0E7B-629C846365DD}"/>
              </a:ext>
            </a:extLst>
          </p:cNvPr>
          <p:cNvSpPr txBox="1"/>
          <p:nvPr/>
        </p:nvSpPr>
        <p:spPr>
          <a:xfrm>
            <a:off x="2117186" y="4857675"/>
            <a:ext cx="9401026" cy="136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20000"/>
              </a:lnSpc>
              <a:buFontTx/>
              <a:buChar char="-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어느 파트</a:t>
            </a:r>
            <a:r>
              <a:rPr lang="ko-KR" altLang="en-US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에서나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사용가능한 회화 위주의 앱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환자 히스토리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과거력 조사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활력징후 측정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injection,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인수인계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노티 등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fontAlgn="base"/>
            <a:endParaRPr lang="en-US" altLang="ko-KR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모두 학습 시 미국 일반병동 </a:t>
            </a: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실무에서 원활한 소통 가능 </a:t>
            </a:r>
            <a:endParaRPr lang="en-US" altLang="ko-KR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도넛[D] 3">
            <a:extLst>
              <a:ext uri="{FF2B5EF4-FFF2-40B4-BE49-F238E27FC236}">
                <a16:creationId xmlns:a16="http://schemas.microsoft.com/office/drawing/2014/main" id="{396C9639-A268-E053-AD6A-7BB1047C93D2}"/>
              </a:ext>
            </a:extLst>
          </p:cNvPr>
          <p:cNvSpPr/>
          <p:nvPr/>
        </p:nvSpPr>
        <p:spPr>
          <a:xfrm>
            <a:off x="1314709" y="4297072"/>
            <a:ext cx="421550" cy="421550"/>
          </a:xfrm>
          <a:prstGeom prst="donut">
            <a:avLst/>
          </a:prstGeom>
          <a:solidFill>
            <a:srgbClr val="62C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04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공구이(가) 표시된 사진&#10;&#10;자동 생성된 설명">
            <a:extLst>
              <a:ext uri="{FF2B5EF4-FFF2-40B4-BE49-F238E27FC236}">
                <a16:creationId xmlns:a16="http://schemas.microsoft.com/office/drawing/2014/main" id="{DA311B81-B14C-6A55-7A07-8F2EB59B7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8" b="5252"/>
          <a:stretch/>
        </p:blipFill>
        <p:spPr>
          <a:xfrm>
            <a:off x="-36444" y="-1"/>
            <a:ext cx="12268200" cy="68580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00C9B3-BEA4-1686-C37F-3F014576FBE2}"/>
              </a:ext>
            </a:extLst>
          </p:cNvPr>
          <p:cNvSpPr/>
          <p:nvPr/>
        </p:nvSpPr>
        <p:spPr>
          <a:xfrm>
            <a:off x="-36444" y="1"/>
            <a:ext cx="12268200" cy="6858000"/>
          </a:xfrm>
          <a:prstGeom prst="rect">
            <a:avLst/>
          </a:prstGeom>
          <a:solidFill>
            <a:srgbClr val="C2F4AA">
              <a:alpha val="4224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0502C8F-2801-2BD4-3C35-F0CF7C3D94CC}"/>
              </a:ext>
            </a:extLst>
          </p:cNvPr>
          <p:cNvGrpSpPr/>
          <p:nvPr/>
        </p:nvGrpSpPr>
        <p:grpSpPr>
          <a:xfrm>
            <a:off x="1991139" y="1242391"/>
            <a:ext cx="8209722" cy="4373218"/>
            <a:chOff x="1991139" y="1011482"/>
            <a:chExt cx="8209722" cy="437321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33EC45-020C-55FD-0A08-E4A4473BF4FD}"/>
                </a:ext>
              </a:extLst>
            </p:cNvPr>
            <p:cNvSpPr/>
            <p:nvPr/>
          </p:nvSpPr>
          <p:spPr>
            <a:xfrm>
              <a:off x="1991139" y="1011482"/>
              <a:ext cx="8209722" cy="43732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394017E-BF51-DA9A-D235-FB22DB46E916}"/>
                </a:ext>
              </a:extLst>
            </p:cNvPr>
            <p:cNvSpPr/>
            <p:nvPr/>
          </p:nvSpPr>
          <p:spPr>
            <a:xfrm>
              <a:off x="8647043" y="1011482"/>
              <a:ext cx="1553818" cy="1553818"/>
            </a:xfrm>
            <a:prstGeom prst="rect">
              <a:avLst/>
            </a:prstGeom>
            <a:solidFill>
              <a:srgbClr val="62C5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5400" b="1" dirty="0"/>
                <a:t>0</a:t>
              </a:r>
              <a:r>
                <a:rPr kumimoji="1" lang="en-US" altLang="ko-KR" sz="5400" b="1" dirty="0"/>
                <a:t>2</a:t>
              </a:r>
              <a:endParaRPr kumimoji="1" lang="ko-Kore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042FA9-3100-F7A6-41AF-2A33E95A2CF8}"/>
                </a:ext>
              </a:extLst>
            </p:cNvPr>
            <p:cNvSpPr txBox="1"/>
            <p:nvPr/>
          </p:nvSpPr>
          <p:spPr>
            <a:xfrm>
              <a:off x="2623930" y="3198091"/>
              <a:ext cx="233910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4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진행사항</a:t>
              </a:r>
            </a:p>
          </p:txBody>
        </p:sp>
        <p:pic>
          <p:nvPicPr>
            <p:cNvPr id="13" name="그래픽 12" descr="컴퓨터 단색으로 채워진">
              <a:extLst>
                <a:ext uri="{FF2B5EF4-FFF2-40B4-BE49-F238E27FC236}">
                  <a16:creationId xmlns:a16="http://schemas.microsoft.com/office/drawing/2014/main" id="{82185667-4A11-EE98-55BA-027749B6A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23930" y="1770883"/>
              <a:ext cx="1063048" cy="106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9765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24E0E1B4-C032-D803-0400-582A9D83461C}"/>
              </a:ext>
            </a:extLst>
          </p:cNvPr>
          <p:cNvCxnSpPr/>
          <p:nvPr/>
        </p:nvCxnSpPr>
        <p:spPr>
          <a:xfrm>
            <a:off x="655983" y="1152939"/>
            <a:ext cx="105752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068299-2CB7-7835-4020-77D3E1481C6C}"/>
              </a:ext>
            </a:extLst>
          </p:cNvPr>
          <p:cNvSpPr/>
          <p:nvPr/>
        </p:nvSpPr>
        <p:spPr>
          <a:xfrm>
            <a:off x="0" y="2027583"/>
            <a:ext cx="159026" cy="4075043"/>
          </a:xfrm>
          <a:prstGeom prst="rect">
            <a:avLst/>
          </a:prstGeom>
          <a:solidFill>
            <a:srgbClr val="62C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26DC0-C40F-D665-E54C-66E039497C30}"/>
              </a:ext>
            </a:extLst>
          </p:cNvPr>
          <p:cNvSpPr txBox="1"/>
          <p:nvPr/>
        </p:nvSpPr>
        <p:spPr>
          <a:xfrm>
            <a:off x="655983" y="50660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진행도</a:t>
            </a:r>
            <a:endParaRPr kumimoji="1" lang="ko-Kore-KR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F804488-AFBD-51BA-AE1A-E741B5CE531B}"/>
              </a:ext>
            </a:extLst>
          </p:cNvPr>
          <p:cNvGrpSpPr/>
          <p:nvPr/>
        </p:nvGrpSpPr>
        <p:grpSpPr>
          <a:xfrm>
            <a:off x="3307080" y="2027583"/>
            <a:ext cx="6979920" cy="563880"/>
            <a:chOff x="3794760" y="1745643"/>
            <a:chExt cx="6979920" cy="563880"/>
          </a:xfrm>
        </p:grpSpPr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706BED7A-F424-6046-6BB4-1E735BD219A2}"/>
                </a:ext>
              </a:extLst>
            </p:cNvPr>
            <p:cNvSpPr/>
            <p:nvPr/>
          </p:nvSpPr>
          <p:spPr>
            <a:xfrm>
              <a:off x="3794760" y="1745643"/>
              <a:ext cx="4282440" cy="5638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51A37C"/>
                  </a:solidFill>
                </a:rPr>
                <a:t>60%</a:t>
              </a:r>
              <a:endParaRPr kumimoji="1" lang="ko-Kore-KR" altLang="en-US" dirty="0">
                <a:solidFill>
                  <a:srgbClr val="51A37C"/>
                </a:solidFill>
              </a:endParaRPr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8B4422E3-5250-73DB-5BEB-DA35CB35E938}"/>
                </a:ext>
              </a:extLst>
            </p:cNvPr>
            <p:cNvSpPr/>
            <p:nvPr/>
          </p:nvSpPr>
          <p:spPr>
            <a:xfrm>
              <a:off x="3794760" y="1745643"/>
              <a:ext cx="6979920" cy="563880"/>
            </a:xfrm>
            <a:prstGeom prst="roundRect">
              <a:avLst/>
            </a:prstGeom>
            <a:noFill/>
            <a:ln>
              <a:solidFill>
                <a:srgbClr val="62C59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171F1F-F9AC-FE54-2DEA-9165A902A854}"/>
              </a:ext>
            </a:extLst>
          </p:cNvPr>
          <p:cNvGrpSpPr/>
          <p:nvPr/>
        </p:nvGrpSpPr>
        <p:grpSpPr>
          <a:xfrm>
            <a:off x="1120071" y="2104163"/>
            <a:ext cx="1957484" cy="411650"/>
            <a:chOff x="1454082" y="1815988"/>
            <a:chExt cx="1957484" cy="4116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9B256-0614-7447-37C7-A2A502530149}"/>
                </a:ext>
              </a:extLst>
            </p:cNvPr>
            <p:cNvSpPr txBox="1"/>
            <p:nvPr/>
          </p:nvSpPr>
          <p:spPr>
            <a:xfrm>
              <a:off x="1884375" y="1827528"/>
              <a:ext cx="15271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화면 </a:t>
              </a:r>
              <a:r>
                <a:rPr lang="en-US" altLang="ko-KR" sz="2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UI</a:t>
              </a:r>
              <a:endParaRPr lang="en-US" altLang="ko-KR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도넛[D] 3">
              <a:extLst>
                <a:ext uri="{FF2B5EF4-FFF2-40B4-BE49-F238E27FC236}">
                  <a16:creationId xmlns:a16="http://schemas.microsoft.com/office/drawing/2014/main" id="{52791A10-420F-95A9-3A6B-A0F7FC76CF21}"/>
                </a:ext>
              </a:extLst>
            </p:cNvPr>
            <p:cNvSpPr/>
            <p:nvPr/>
          </p:nvSpPr>
          <p:spPr>
            <a:xfrm>
              <a:off x="1454082" y="1815988"/>
              <a:ext cx="410720" cy="410720"/>
            </a:xfrm>
            <a:prstGeom prst="donut">
              <a:avLst>
                <a:gd name="adj" fmla="val 20162"/>
              </a:avLst>
            </a:prstGeom>
            <a:solidFill>
              <a:srgbClr val="62C5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CF889D2-BDB7-DFFF-F0E7-E5CE5F63D524}"/>
              </a:ext>
            </a:extLst>
          </p:cNvPr>
          <p:cNvGrpSpPr/>
          <p:nvPr/>
        </p:nvGrpSpPr>
        <p:grpSpPr>
          <a:xfrm>
            <a:off x="3307080" y="3195241"/>
            <a:ext cx="6979920" cy="563880"/>
            <a:chOff x="3794760" y="1745643"/>
            <a:chExt cx="6979920" cy="563880"/>
          </a:xfrm>
        </p:grpSpPr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174D3860-8F32-3142-79C6-05EDD5CA572A}"/>
                </a:ext>
              </a:extLst>
            </p:cNvPr>
            <p:cNvSpPr/>
            <p:nvPr/>
          </p:nvSpPr>
          <p:spPr>
            <a:xfrm>
              <a:off x="3794760" y="1745643"/>
              <a:ext cx="3520440" cy="5638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51A37C"/>
                  </a:solidFill>
                </a:rPr>
                <a:t>50%</a:t>
              </a:r>
              <a:endParaRPr kumimoji="1" lang="ko-Kore-KR" altLang="en-US" dirty="0">
                <a:solidFill>
                  <a:srgbClr val="51A37C"/>
                </a:solidFill>
              </a:endParaRPr>
            </a:p>
          </p:txBody>
        </p:sp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26255B6E-0351-D43C-C54A-979867E4A7C4}"/>
                </a:ext>
              </a:extLst>
            </p:cNvPr>
            <p:cNvSpPr/>
            <p:nvPr/>
          </p:nvSpPr>
          <p:spPr>
            <a:xfrm>
              <a:off x="3794760" y="1745643"/>
              <a:ext cx="6979920" cy="563880"/>
            </a:xfrm>
            <a:prstGeom prst="roundRect">
              <a:avLst/>
            </a:prstGeom>
            <a:noFill/>
            <a:ln>
              <a:solidFill>
                <a:srgbClr val="62C59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61DDD9-2763-4677-5A0E-551A9DA5B7D6}"/>
              </a:ext>
            </a:extLst>
          </p:cNvPr>
          <p:cNvGrpSpPr/>
          <p:nvPr/>
        </p:nvGrpSpPr>
        <p:grpSpPr>
          <a:xfrm>
            <a:off x="1120071" y="3271821"/>
            <a:ext cx="2187009" cy="411650"/>
            <a:chOff x="1454082" y="1815988"/>
            <a:chExt cx="2187009" cy="4116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FC2E72-FB20-2083-0280-8698A42FD885}"/>
                </a:ext>
              </a:extLst>
            </p:cNvPr>
            <p:cNvSpPr txBox="1"/>
            <p:nvPr/>
          </p:nvSpPr>
          <p:spPr>
            <a:xfrm>
              <a:off x="1884375" y="1827528"/>
              <a:ext cx="17567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ore-KR" altLang="en-US" sz="2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기능</a:t>
              </a:r>
              <a:r>
                <a:rPr lang="en-US" altLang="ko-Kore-KR" sz="2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ko-Kore-KR" altLang="en-US" sz="2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프론트</a:t>
              </a:r>
              <a:r>
                <a:rPr lang="en-US" altLang="ko-Kore-KR" sz="2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)</a:t>
              </a:r>
              <a:endParaRPr lang="en-US" altLang="ko-KR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도넛[D] 3">
              <a:extLst>
                <a:ext uri="{FF2B5EF4-FFF2-40B4-BE49-F238E27FC236}">
                  <a16:creationId xmlns:a16="http://schemas.microsoft.com/office/drawing/2014/main" id="{D7219716-85C6-090B-4279-1FC8F1B6691A}"/>
                </a:ext>
              </a:extLst>
            </p:cNvPr>
            <p:cNvSpPr/>
            <p:nvPr/>
          </p:nvSpPr>
          <p:spPr>
            <a:xfrm>
              <a:off x="1454082" y="1815988"/>
              <a:ext cx="410720" cy="410720"/>
            </a:xfrm>
            <a:prstGeom prst="donut">
              <a:avLst>
                <a:gd name="adj" fmla="val 20162"/>
              </a:avLst>
            </a:prstGeom>
            <a:solidFill>
              <a:srgbClr val="62C5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34D44AC-20D4-C3F8-428B-372187D79AB4}"/>
              </a:ext>
            </a:extLst>
          </p:cNvPr>
          <p:cNvGrpSpPr/>
          <p:nvPr/>
        </p:nvGrpSpPr>
        <p:grpSpPr>
          <a:xfrm>
            <a:off x="3307080" y="4374439"/>
            <a:ext cx="6979920" cy="563880"/>
            <a:chOff x="3794760" y="1745643"/>
            <a:chExt cx="6979920" cy="563880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8232300B-3EC0-08D7-1580-5258FF16D420}"/>
                </a:ext>
              </a:extLst>
            </p:cNvPr>
            <p:cNvSpPr/>
            <p:nvPr/>
          </p:nvSpPr>
          <p:spPr>
            <a:xfrm>
              <a:off x="3794760" y="1745643"/>
              <a:ext cx="4282440" cy="5638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51A37C"/>
                  </a:solidFill>
                </a:rPr>
                <a:t>60%</a:t>
              </a:r>
              <a:endParaRPr kumimoji="1" lang="ko-Kore-KR" altLang="en-US" dirty="0">
                <a:solidFill>
                  <a:srgbClr val="51A37C"/>
                </a:solidFill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5F957D93-4997-4652-CD47-62D94F8407CC}"/>
                </a:ext>
              </a:extLst>
            </p:cNvPr>
            <p:cNvSpPr/>
            <p:nvPr/>
          </p:nvSpPr>
          <p:spPr>
            <a:xfrm>
              <a:off x="3794760" y="1745643"/>
              <a:ext cx="6979920" cy="563880"/>
            </a:xfrm>
            <a:prstGeom prst="roundRect">
              <a:avLst/>
            </a:prstGeom>
            <a:noFill/>
            <a:ln>
              <a:solidFill>
                <a:srgbClr val="62C59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F6C4680-D749-B9F6-9AC4-2645AC6DA056}"/>
              </a:ext>
            </a:extLst>
          </p:cNvPr>
          <p:cNvGrpSpPr/>
          <p:nvPr/>
        </p:nvGrpSpPr>
        <p:grpSpPr>
          <a:xfrm>
            <a:off x="1120071" y="4451019"/>
            <a:ext cx="1957484" cy="411650"/>
            <a:chOff x="1454082" y="1815988"/>
            <a:chExt cx="1957484" cy="41165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498A72-BFA9-7C78-8109-0603A5DBC9B6}"/>
                </a:ext>
              </a:extLst>
            </p:cNvPr>
            <p:cNvSpPr txBox="1"/>
            <p:nvPr/>
          </p:nvSpPr>
          <p:spPr>
            <a:xfrm>
              <a:off x="1884375" y="1827528"/>
              <a:ext cx="15271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기능</a:t>
              </a:r>
              <a:r>
                <a:rPr lang="en-US" altLang="ko-KR" sz="2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</a:t>
              </a:r>
              <a:r>
                <a:rPr lang="ko-KR" altLang="en-US" sz="2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백</a:t>
              </a:r>
              <a:r>
                <a:rPr lang="en-US" altLang="ko-KR" sz="2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)</a:t>
              </a:r>
            </a:p>
          </p:txBody>
        </p:sp>
        <p:sp>
          <p:nvSpPr>
            <p:cNvPr id="31" name="도넛[D] 3">
              <a:extLst>
                <a:ext uri="{FF2B5EF4-FFF2-40B4-BE49-F238E27FC236}">
                  <a16:creationId xmlns:a16="http://schemas.microsoft.com/office/drawing/2014/main" id="{98D1DC4F-0D93-F337-1451-EDE413A665D9}"/>
                </a:ext>
              </a:extLst>
            </p:cNvPr>
            <p:cNvSpPr/>
            <p:nvPr/>
          </p:nvSpPr>
          <p:spPr>
            <a:xfrm>
              <a:off x="1454082" y="1815988"/>
              <a:ext cx="410720" cy="410720"/>
            </a:xfrm>
            <a:prstGeom prst="donut">
              <a:avLst>
                <a:gd name="adj" fmla="val 20162"/>
              </a:avLst>
            </a:prstGeom>
            <a:solidFill>
              <a:srgbClr val="62C5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B32EE27-1054-BE9B-1834-EDDB8262696D}"/>
              </a:ext>
            </a:extLst>
          </p:cNvPr>
          <p:cNvGrpSpPr/>
          <p:nvPr/>
        </p:nvGrpSpPr>
        <p:grpSpPr>
          <a:xfrm>
            <a:off x="3307080" y="5507604"/>
            <a:ext cx="6979920" cy="563880"/>
            <a:chOff x="3794760" y="1745643"/>
            <a:chExt cx="6979920" cy="563880"/>
          </a:xfrm>
        </p:grpSpPr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8582B369-612A-3250-47C9-D175DC48CB4A}"/>
                </a:ext>
              </a:extLst>
            </p:cNvPr>
            <p:cNvSpPr/>
            <p:nvPr/>
          </p:nvSpPr>
          <p:spPr>
            <a:xfrm>
              <a:off x="3794760" y="1745643"/>
              <a:ext cx="4282440" cy="5638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51A37C"/>
                  </a:solidFill>
                </a:rPr>
                <a:t>60%</a:t>
              </a:r>
              <a:endParaRPr kumimoji="1" lang="ko-Kore-KR" altLang="en-US" dirty="0">
                <a:solidFill>
                  <a:srgbClr val="51A37C"/>
                </a:solidFill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21E15067-9C02-2EF7-BA9C-80B2330C2EB7}"/>
                </a:ext>
              </a:extLst>
            </p:cNvPr>
            <p:cNvSpPr/>
            <p:nvPr/>
          </p:nvSpPr>
          <p:spPr>
            <a:xfrm>
              <a:off x="3794760" y="1745643"/>
              <a:ext cx="6979920" cy="563880"/>
            </a:xfrm>
            <a:prstGeom prst="roundRect">
              <a:avLst/>
            </a:prstGeom>
            <a:noFill/>
            <a:ln>
              <a:solidFill>
                <a:srgbClr val="62C59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2F36D57-C5E6-DDD7-B605-54BEC6E031C6}"/>
              </a:ext>
            </a:extLst>
          </p:cNvPr>
          <p:cNvGrpSpPr/>
          <p:nvPr/>
        </p:nvGrpSpPr>
        <p:grpSpPr>
          <a:xfrm>
            <a:off x="1120071" y="5584184"/>
            <a:ext cx="1957484" cy="411650"/>
            <a:chOff x="1454082" y="1815988"/>
            <a:chExt cx="1957484" cy="41165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89F457-0D33-07C1-BC13-3D7E17EFF46B}"/>
                </a:ext>
              </a:extLst>
            </p:cNvPr>
            <p:cNvSpPr txBox="1"/>
            <p:nvPr/>
          </p:nvSpPr>
          <p:spPr>
            <a:xfrm>
              <a:off x="1884375" y="1827528"/>
              <a:ext cx="15271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ore-KR" altLang="en-US" sz="2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전체 진행도</a:t>
              </a:r>
              <a:endParaRPr lang="en-US" altLang="ko-KR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도넛[D] 3">
              <a:extLst>
                <a:ext uri="{FF2B5EF4-FFF2-40B4-BE49-F238E27FC236}">
                  <a16:creationId xmlns:a16="http://schemas.microsoft.com/office/drawing/2014/main" id="{4CFDB82C-20E3-CD8A-84B4-2C1453D8F42A}"/>
                </a:ext>
              </a:extLst>
            </p:cNvPr>
            <p:cNvSpPr/>
            <p:nvPr/>
          </p:nvSpPr>
          <p:spPr>
            <a:xfrm>
              <a:off x="1454082" y="1815988"/>
              <a:ext cx="410720" cy="410720"/>
            </a:xfrm>
            <a:prstGeom prst="donut">
              <a:avLst>
                <a:gd name="adj" fmla="val 20162"/>
              </a:avLst>
            </a:prstGeom>
            <a:solidFill>
              <a:srgbClr val="62C5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0744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A068299-2CB7-7835-4020-77D3E1481C6C}"/>
              </a:ext>
            </a:extLst>
          </p:cNvPr>
          <p:cNvSpPr/>
          <p:nvPr/>
        </p:nvSpPr>
        <p:spPr>
          <a:xfrm>
            <a:off x="0" y="2027583"/>
            <a:ext cx="159026" cy="4075043"/>
          </a:xfrm>
          <a:prstGeom prst="rect">
            <a:avLst/>
          </a:prstGeom>
          <a:solidFill>
            <a:srgbClr val="62C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 descr="텍스트, 폰트, 디자인, 스크린샷이(가) 표시된 사진&#10;&#10;자동 생성된 설명">
            <a:extLst>
              <a:ext uri="{FF2B5EF4-FFF2-40B4-BE49-F238E27FC236}">
                <a16:creationId xmlns:a16="http://schemas.microsoft.com/office/drawing/2014/main" id="{4A6C8D2B-6F97-7A26-5612-E4C42510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69" y="2178709"/>
            <a:ext cx="3299642" cy="71407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CB5A821-A838-1DBC-CB48-EF2E543BA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244" y="2178709"/>
            <a:ext cx="3299642" cy="7140764"/>
          </a:xfrm>
          <a:prstGeom prst="roundRect">
            <a:avLst>
              <a:gd name="adj" fmla="val 8594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1AD0A40-E4A7-E4E2-8F29-0D5B0D8BD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118" y="2178708"/>
            <a:ext cx="3299643" cy="7145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1F29E7-FCFB-810C-A2AA-75DA631BE768}"/>
              </a:ext>
            </a:extLst>
          </p:cNvPr>
          <p:cNvGrpSpPr/>
          <p:nvPr/>
        </p:nvGrpSpPr>
        <p:grpSpPr>
          <a:xfrm>
            <a:off x="963965" y="1615933"/>
            <a:ext cx="1957484" cy="411650"/>
            <a:chOff x="1454082" y="1815988"/>
            <a:chExt cx="1957484" cy="41165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209F88-3D4F-EA6F-0E78-951B0970C402}"/>
                </a:ext>
              </a:extLst>
            </p:cNvPr>
            <p:cNvSpPr txBox="1"/>
            <p:nvPr/>
          </p:nvSpPr>
          <p:spPr>
            <a:xfrm>
              <a:off x="1884375" y="1827528"/>
              <a:ext cx="15271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홈 화면</a:t>
              </a:r>
              <a:endParaRPr lang="en-US" altLang="ko-KR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도넛[D] 3">
              <a:extLst>
                <a:ext uri="{FF2B5EF4-FFF2-40B4-BE49-F238E27FC236}">
                  <a16:creationId xmlns:a16="http://schemas.microsoft.com/office/drawing/2014/main" id="{5E68C4C7-61F6-A760-9DA3-17DAB44CA923}"/>
                </a:ext>
              </a:extLst>
            </p:cNvPr>
            <p:cNvSpPr/>
            <p:nvPr/>
          </p:nvSpPr>
          <p:spPr>
            <a:xfrm>
              <a:off x="1454082" y="1815988"/>
              <a:ext cx="410720" cy="410720"/>
            </a:xfrm>
            <a:prstGeom prst="donut">
              <a:avLst>
                <a:gd name="adj" fmla="val 20162"/>
              </a:avLst>
            </a:prstGeom>
            <a:solidFill>
              <a:srgbClr val="62C5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6F4A18-BA3B-4E3C-8631-4E3259BDCF17}"/>
              </a:ext>
            </a:extLst>
          </p:cNvPr>
          <p:cNvGrpSpPr/>
          <p:nvPr/>
        </p:nvGrpSpPr>
        <p:grpSpPr>
          <a:xfrm>
            <a:off x="4540496" y="1605323"/>
            <a:ext cx="2798925" cy="411650"/>
            <a:chOff x="1454082" y="1815988"/>
            <a:chExt cx="2798925" cy="4116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A3AAB2-F035-B390-8DAF-CCB86285E634}"/>
                </a:ext>
              </a:extLst>
            </p:cNvPr>
            <p:cNvSpPr txBox="1"/>
            <p:nvPr/>
          </p:nvSpPr>
          <p:spPr>
            <a:xfrm>
              <a:off x="1884375" y="1827528"/>
              <a:ext cx="236863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단계별 학습  화면</a:t>
              </a:r>
              <a:endParaRPr lang="en-US" altLang="ko-KR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도넛[D] 3">
              <a:extLst>
                <a:ext uri="{FF2B5EF4-FFF2-40B4-BE49-F238E27FC236}">
                  <a16:creationId xmlns:a16="http://schemas.microsoft.com/office/drawing/2014/main" id="{BFBB4C02-1324-B748-E0BF-773CE286141C}"/>
                </a:ext>
              </a:extLst>
            </p:cNvPr>
            <p:cNvSpPr/>
            <p:nvPr/>
          </p:nvSpPr>
          <p:spPr>
            <a:xfrm>
              <a:off x="1454082" y="1815988"/>
              <a:ext cx="410720" cy="410720"/>
            </a:xfrm>
            <a:prstGeom prst="donut">
              <a:avLst>
                <a:gd name="adj" fmla="val 20162"/>
              </a:avLst>
            </a:prstGeom>
            <a:solidFill>
              <a:srgbClr val="62C5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EDAB4F7-EA91-D9D3-AA5E-2A4985EF96A4}"/>
              </a:ext>
            </a:extLst>
          </p:cNvPr>
          <p:cNvGrpSpPr/>
          <p:nvPr/>
        </p:nvGrpSpPr>
        <p:grpSpPr>
          <a:xfrm>
            <a:off x="8127118" y="1604393"/>
            <a:ext cx="2388206" cy="411650"/>
            <a:chOff x="1454082" y="1815988"/>
            <a:chExt cx="2388206" cy="41165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7D0C75-61BE-503A-055F-41BF2156738F}"/>
                </a:ext>
              </a:extLst>
            </p:cNvPr>
            <p:cNvSpPr txBox="1"/>
            <p:nvPr/>
          </p:nvSpPr>
          <p:spPr>
            <a:xfrm>
              <a:off x="1884376" y="1827528"/>
              <a:ext cx="19579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한 줄 학습 화면</a:t>
              </a:r>
              <a:endParaRPr lang="en-US" altLang="ko-KR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도넛[D] 3">
              <a:extLst>
                <a:ext uri="{FF2B5EF4-FFF2-40B4-BE49-F238E27FC236}">
                  <a16:creationId xmlns:a16="http://schemas.microsoft.com/office/drawing/2014/main" id="{63C788F2-0936-1689-FEF4-296AE00325D7}"/>
                </a:ext>
              </a:extLst>
            </p:cNvPr>
            <p:cNvSpPr/>
            <p:nvPr/>
          </p:nvSpPr>
          <p:spPr>
            <a:xfrm>
              <a:off x="1454082" y="1815988"/>
              <a:ext cx="410720" cy="410720"/>
            </a:xfrm>
            <a:prstGeom prst="donut">
              <a:avLst>
                <a:gd name="adj" fmla="val 20162"/>
              </a:avLst>
            </a:prstGeom>
            <a:solidFill>
              <a:srgbClr val="62C5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5EC09C6-7492-0C33-CCEE-A06C7409AC14}"/>
              </a:ext>
            </a:extLst>
          </p:cNvPr>
          <p:cNvCxnSpPr/>
          <p:nvPr/>
        </p:nvCxnSpPr>
        <p:spPr>
          <a:xfrm>
            <a:off x="655983" y="1152939"/>
            <a:ext cx="105752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F67E02-9CE3-37C7-6353-72F5777D6826}"/>
              </a:ext>
            </a:extLst>
          </p:cNvPr>
          <p:cNvSpPr txBox="1"/>
          <p:nvPr/>
        </p:nvSpPr>
        <p:spPr>
          <a:xfrm>
            <a:off x="655983" y="50660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프론트엔드</a:t>
            </a:r>
            <a:endParaRPr kumimoji="1" lang="ko-Kore-KR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94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A068299-2CB7-7835-4020-77D3E1481C6C}"/>
              </a:ext>
            </a:extLst>
          </p:cNvPr>
          <p:cNvSpPr/>
          <p:nvPr/>
        </p:nvSpPr>
        <p:spPr>
          <a:xfrm>
            <a:off x="0" y="2027583"/>
            <a:ext cx="159026" cy="4075043"/>
          </a:xfrm>
          <a:prstGeom prst="rect">
            <a:avLst/>
          </a:prstGeom>
          <a:solidFill>
            <a:srgbClr val="62C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5EC09C6-7492-0C33-CCEE-A06C7409AC14}"/>
              </a:ext>
            </a:extLst>
          </p:cNvPr>
          <p:cNvCxnSpPr/>
          <p:nvPr/>
        </p:nvCxnSpPr>
        <p:spPr>
          <a:xfrm>
            <a:off x="655983" y="1152939"/>
            <a:ext cx="105752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F67E02-9CE3-37C7-6353-72F5777D6826}"/>
              </a:ext>
            </a:extLst>
          </p:cNvPr>
          <p:cNvSpPr txBox="1"/>
          <p:nvPr/>
        </p:nvSpPr>
        <p:spPr>
          <a:xfrm>
            <a:off x="655983" y="50660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백엔드</a:t>
            </a:r>
            <a:endParaRPr kumimoji="1" lang="ko-Kore-KR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096ACAB-AF5E-5054-343F-C531255BEFC8}"/>
              </a:ext>
            </a:extLst>
          </p:cNvPr>
          <p:cNvSpPr/>
          <p:nvPr/>
        </p:nvSpPr>
        <p:spPr>
          <a:xfrm>
            <a:off x="655984" y="1399128"/>
            <a:ext cx="4982818" cy="5082530"/>
          </a:xfrm>
          <a:prstGeom prst="roundRect">
            <a:avLst>
              <a:gd name="adj" fmla="val 11698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62A776-CE80-E829-1C9B-3F97AE3E9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3" y="2201834"/>
            <a:ext cx="4758690" cy="39553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cxnSp>
        <p:nvCxnSpPr>
          <p:cNvPr id="4" name="직선 연결선 42">
            <a:extLst>
              <a:ext uri="{FF2B5EF4-FFF2-40B4-BE49-F238E27FC236}">
                <a16:creationId xmlns:a16="http://schemas.microsoft.com/office/drawing/2014/main" id="{92A6CF85-5C7C-852D-83E0-971314E4CAD8}"/>
              </a:ext>
            </a:extLst>
          </p:cNvPr>
          <p:cNvCxnSpPr>
            <a:cxnSpLocks/>
          </p:cNvCxnSpPr>
          <p:nvPr/>
        </p:nvCxnSpPr>
        <p:spPr>
          <a:xfrm>
            <a:off x="5989320" y="1593839"/>
            <a:ext cx="0" cy="4652220"/>
          </a:xfrm>
          <a:prstGeom prst="line">
            <a:avLst/>
          </a:prstGeom>
          <a:ln w="19050">
            <a:solidFill>
              <a:srgbClr val="D9D9D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DB22B7-B3BF-3503-0E33-ECA24B8744C0}"/>
              </a:ext>
            </a:extLst>
          </p:cNvPr>
          <p:cNvSpPr/>
          <p:nvPr/>
        </p:nvSpPr>
        <p:spPr>
          <a:xfrm>
            <a:off x="6339839" y="1399128"/>
            <a:ext cx="5580816" cy="5082530"/>
          </a:xfrm>
          <a:prstGeom prst="roundRect">
            <a:avLst>
              <a:gd name="adj" fmla="val 11698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1A6BE-1C42-AD5F-277D-B03A2425A601}"/>
              </a:ext>
            </a:extLst>
          </p:cNvPr>
          <p:cNvSpPr txBox="1"/>
          <p:nvPr/>
        </p:nvSpPr>
        <p:spPr>
          <a:xfrm>
            <a:off x="1872189" y="1593839"/>
            <a:ext cx="2326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dirty="0"/>
              <a:t>데이터베이스 설계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53CC86-9813-348D-A83B-B1D73874A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797" y="2434848"/>
            <a:ext cx="5160900" cy="3667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66840D-4165-D614-C812-CCD7B918419E}"/>
              </a:ext>
            </a:extLst>
          </p:cNvPr>
          <p:cNvSpPr txBox="1"/>
          <p:nvPr/>
        </p:nvSpPr>
        <p:spPr>
          <a:xfrm>
            <a:off x="7640896" y="1593839"/>
            <a:ext cx="2978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dirty="0"/>
              <a:t>학습 기능 </a:t>
            </a:r>
            <a:r>
              <a:rPr kumimoji="1" lang="en-US" altLang="ko-Kore-KR" sz="2000" dirty="0"/>
              <a:t>API </a:t>
            </a:r>
            <a:r>
              <a:rPr kumimoji="1" lang="ko-Kore-KR" altLang="en-US" sz="2000" dirty="0"/>
              <a:t>코드 구현</a:t>
            </a:r>
          </a:p>
        </p:txBody>
      </p:sp>
    </p:spTree>
    <p:extLst>
      <p:ext uri="{BB962C8B-B14F-4D97-AF65-F5344CB8AC3E}">
        <p14:creationId xmlns:p14="http://schemas.microsoft.com/office/powerpoint/2010/main" val="1977151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공구이(가) 표시된 사진&#10;&#10;자동 생성된 설명">
            <a:extLst>
              <a:ext uri="{FF2B5EF4-FFF2-40B4-BE49-F238E27FC236}">
                <a16:creationId xmlns:a16="http://schemas.microsoft.com/office/drawing/2014/main" id="{DA311B81-B14C-6A55-7A07-8F2EB59B7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44" y="-891309"/>
            <a:ext cx="12268200" cy="8178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00C9B3-BEA4-1686-C37F-3F014576FBE2}"/>
              </a:ext>
            </a:extLst>
          </p:cNvPr>
          <p:cNvSpPr/>
          <p:nvPr/>
        </p:nvSpPr>
        <p:spPr>
          <a:xfrm>
            <a:off x="-36444" y="-891309"/>
            <a:ext cx="12268200" cy="8178801"/>
          </a:xfrm>
          <a:prstGeom prst="rect">
            <a:avLst/>
          </a:prstGeom>
          <a:solidFill>
            <a:srgbClr val="C2F4AA">
              <a:alpha val="4224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33EC45-020C-55FD-0A08-E4A4473BF4FD}"/>
              </a:ext>
            </a:extLst>
          </p:cNvPr>
          <p:cNvSpPr/>
          <p:nvPr/>
        </p:nvSpPr>
        <p:spPr>
          <a:xfrm>
            <a:off x="1991139" y="1011482"/>
            <a:ext cx="8209722" cy="437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94017E-BF51-DA9A-D235-FB22DB46E916}"/>
              </a:ext>
            </a:extLst>
          </p:cNvPr>
          <p:cNvSpPr/>
          <p:nvPr/>
        </p:nvSpPr>
        <p:spPr>
          <a:xfrm>
            <a:off x="8647043" y="1011482"/>
            <a:ext cx="1553818" cy="1553818"/>
          </a:xfrm>
          <a:prstGeom prst="rect">
            <a:avLst/>
          </a:prstGeom>
          <a:solidFill>
            <a:srgbClr val="62C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400" b="1" dirty="0"/>
              <a:t>03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42FA9-3100-F7A6-41AF-2A33E95A2CF8}"/>
              </a:ext>
            </a:extLst>
          </p:cNvPr>
          <p:cNvSpPr txBox="1"/>
          <p:nvPr/>
        </p:nvSpPr>
        <p:spPr>
          <a:xfrm>
            <a:off x="2623930" y="3198091"/>
            <a:ext cx="25282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시연 영상</a:t>
            </a:r>
            <a:endParaRPr kumimoji="1" lang="ko-Kore-KR" altLang="en-US" sz="4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비디오 카메라 - 무료 과학 기술개 아이콘">
            <a:extLst>
              <a:ext uri="{FF2B5EF4-FFF2-40B4-BE49-F238E27FC236}">
                <a16:creationId xmlns:a16="http://schemas.microsoft.com/office/drawing/2014/main" id="{15DF972B-6829-FDD8-AC39-E58970C77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0" y="1788391"/>
            <a:ext cx="980440" cy="98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423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</TotalTime>
  <Words>202</Words>
  <Application>Microsoft Office PowerPoint</Application>
  <PresentationFormat>와이드스크린</PresentationFormat>
  <Paragraphs>69</Paragraphs>
  <Slides>13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BM DoHyeon OTF</vt:lpstr>
      <vt:lpstr>BM HANNA 11yrs old OTF</vt:lpstr>
      <vt:lpstr>Dotum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혜림</dc:creator>
  <cp:lastModifiedBy>hongbeomseon</cp:lastModifiedBy>
  <cp:revision>10</cp:revision>
  <dcterms:created xsi:type="dcterms:W3CDTF">2023-07-04T08:47:17Z</dcterms:created>
  <dcterms:modified xsi:type="dcterms:W3CDTF">2023-07-27T09:54:22Z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